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65" r:id="rId2"/>
    <p:sldId id="262" r:id="rId3"/>
    <p:sldId id="268" r:id="rId4"/>
  </p:sldIdLst>
  <p:sldSz cx="103632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agan Bodine" initials="RB" lastIdx="2" clrIdx="0">
    <p:extLst>
      <p:ext uri="{19B8F6BF-5375-455C-9EA6-DF929625EA0E}">
        <p15:presenceInfo xmlns:p15="http://schemas.microsoft.com/office/powerpoint/2012/main" userId="S::rbodine@transfinder.com::ca4ceb0d-48c4-4fae-bbfa-4993d57490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9BAA5-6649-48E6-ACE7-9A2531A6B4BE}" v="37" dt="2021-08-12T21:27:07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806FD-D2C3-4C8C-B705-0BD367F3442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DCD1A-A59C-486D-A8DF-D86E5054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72011"/>
            <a:ext cx="88087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82310"/>
            <a:ext cx="7772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0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166" y="413808"/>
            <a:ext cx="223456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471" y="413808"/>
            <a:ext cx="657415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7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0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73" y="1937705"/>
            <a:ext cx="893826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73" y="5201393"/>
            <a:ext cx="893826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0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4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2069042"/>
            <a:ext cx="44043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413810"/>
            <a:ext cx="893826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821" y="1905318"/>
            <a:ext cx="4384119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821" y="2839085"/>
            <a:ext cx="438411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905318"/>
            <a:ext cx="440571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839085"/>
            <a:ext cx="440571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2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4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1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10" y="1119083"/>
            <a:ext cx="524637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20" y="518160"/>
            <a:ext cx="3342402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710" y="1119083"/>
            <a:ext cx="524637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820" y="2331720"/>
            <a:ext cx="3342402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470" y="413810"/>
            <a:ext cx="893826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470" y="2069042"/>
            <a:ext cx="893826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47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2851-F138-4A5C-8F2B-AD63B52207A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810" y="7203865"/>
            <a:ext cx="34975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010" y="7203865"/>
            <a:ext cx="23317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CBE1-DCE5-4A8D-8DCE-BFC57FC7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8D1FCB-09B9-46EC-A45B-F74738B31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3110" y="312787"/>
            <a:ext cx="2358912" cy="5097070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A8994A5F-7481-473F-BB62-540AA65A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2665" y="176061"/>
            <a:ext cx="2579802" cy="54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B312C98-B9BA-4798-8749-4350213444AA}"/>
              </a:ext>
            </a:extLst>
          </p:cNvPr>
          <p:cNvSpPr/>
          <p:nvPr/>
        </p:nvSpPr>
        <p:spPr>
          <a:xfrm>
            <a:off x="-1100" y="0"/>
            <a:ext cx="4110707" cy="662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8C97413-43B1-4F84-908F-3D680C9E9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6" y="258478"/>
            <a:ext cx="3016290" cy="1181380"/>
          </a:xfrm>
          <a:prstGeom prst="rect">
            <a:avLst/>
          </a:prstGeom>
        </p:spPr>
      </p:pic>
      <p:pic>
        <p:nvPicPr>
          <p:cNvPr id="91" name="Picture 9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B2642AA-5696-4D1B-9FD1-DDF2CFEE5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33" y="1275897"/>
            <a:ext cx="1161007" cy="467370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3174731F-38FA-4B37-A873-56653767CD72}"/>
              </a:ext>
            </a:extLst>
          </p:cNvPr>
          <p:cNvSpPr/>
          <p:nvPr/>
        </p:nvSpPr>
        <p:spPr>
          <a:xfrm>
            <a:off x="566544" y="2022152"/>
            <a:ext cx="3237264" cy="3840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32E4A95E-B908-4791-847C-718B82203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8074" y="5991618"/>
            <a:ext cx="1246844" cy="415615"/>
          </a:xfrm>
          <a:prstGeom prst="rect">
            <a:avLst/>
          </a:prstGeom>
        </p:spPr>
      </p:pic>
      <p:pic>
        <p:nvPicPr>
          <p:cNvPr id="100" name="Picture 9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9812FC-2667-4679-ACA0-1E02151F00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48" y="5876693"/>
            <a:ext cx="1614597" cy="624844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31ECEB3-A288-491D-913E-19731F55082A}"/>
              </a:ext>
            </a:extLst>
          </p:cNvPr>
          <p:cNvCxnSpPr>
            <a:cxnSpLocks/>
          </p:cNvCxnSpPr>
          <p:nvPr/>
        </p:nvCxnSpPr>
        <p:spPr>
          <a:xfrm>
            <a:off x="616187" y="1761518"/>
            <a:ext cx="3016290" cy="0"/>
          </a:xfrm>
          <a:prstGeom prst="line">
            <a:avLst/>
          </a:prstGeom>
          <a:ln w="3175">
            <a:solidFill>
              <a:srgbClr val="F7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5076225-95B1-424B-97BB-377A16B735B0}"/>
              </a:ext>
            </a:extLst>
          </p:cNvPr>
          <p:cNvSpPr txBox="1"/>
          <p:nvPr/>
        </p:nvSpPr>
        <p:spPr>
          <a:xfrm>
            <a:off x="663910" y="2186788"/>
            <a:ext cx="292084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Empezar en Utilizar la App Hoy</a:t>
            </a:r>
          </a:p>
          <a:p>
            <a:endParaRPr lang="es-419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s-419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su cuenta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s-419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Departamento de Transportación se manda una invitación a la App por correo electrónico</a:t>
            </a:r>
          </a:p>
          <a:p>
            <a:pPr marL="228600" indent="-228600">
              <a:buFont typeface="+mj-lt"/>
              <a:buAutoNum type="arabicPeriod"/>
            </a:pPr>
            <a:endParaRPr lang="es-419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s-419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Instale la app de Stopfinder</a:t>
            </a:r>
          </a:p>
          <a:p>
            <a:pPr marL="228600" indent="-228600">
              <a:buFont typeface="+mj-lt"/>
              <a:buAutoNum type="arabicPeriod"/>
            </a:pPr>
            <a:endParaRPr lang="es-419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s-419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Vea el horario de transportación de su estudiante y compártelo con otros cuidadores</a:t>
            </a:r>
          </a:p>
          <a:p>
            <a:endParaRPr lang="es-419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s-419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GeoAlerts y reciba anuncios de asistencia</a:t>
            </a:r>
          </a:p>
          <a:p>
            <a:pPr marL="228600" indent="-228600">
              <a:buFont typeface="+mj-lt"/>
              <a:buAutoNum type="arabicPeriod" startAt="4"/>
            </a:pPr>
            <a:endParaRPr lang="es-419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s-419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Comunique con su departamento de transportación en una manera fácil y segura </a:t>
            </a:r>
          </a:p>
        </p:txBody>
      </p:sp>
      <p:pic>
        <p:nvPicPr>
          <p:cNvPr id="116" name="Picture 115" descr="A stop sign&#10;&#10;Description automatically generated">
            <a:extLst>
              <a:ext uri="{FF2B5EF4-FFF2-40B4-BE49-F238E27FC236}">
                <a16:creationId xmlns:a16="http://schemas.microsoft.com/office/drawing/2014/main" id="{E6BF2D07-175E-44A4-B0D1-A8923FB48E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15" y="5707196"/>
            <a:ext cx="789434" cy="78943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65C2C7A-483D-4A43-84D0-F9DBAA9045D4}"/>
              </a:ext>
            </a:extLst>
          </p:cNvPr>
          <p:cNvGrpSpPr/>
          <p:nvPr/>
        </p:nvGrpSpPr>
        <p:grpSpPr>
          <a:xfrm>
            <a:off x="4673429" y="6698389"/>
            <a:ext cx="5387155" cy="1005595"/>
            <a:chOff x="3906504" y="1353"/>
            <a:chExt cx="5387155" cy="10055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D531B1-2D4E-4F5B-B6BD-603A4FEFF752}"/>
                </a:ext>
              </a:extLst>
            </p:cNvPr>
            <p:cNvSpPr txBox="1"/>
            <p:nvPr/>
          </p:nvSpPr>
          <p:spPr>
            <a:xfrm>
              <a:off x="6035977" y="76744"/>
              <a:ext cx="3257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200" dirty="0">
                  <a:solidFill>
                    <a:schemeClr val="bg1">
                      <a:lumMod val="50000"/>
                    </a:schemeClr>
                  </a:solidFill>
                </a:rPr>
                <a:t>Nombre del Departamento de Transportación</a:t>
              </a:r>
            </a:p>
          </p:txBody>
        </p:sp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E20C2248-AE89-44CA-A3B2-A8893BC88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504" y="1353"/>
              <a:ext cx="1005595" cy="100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9B8658-19AE-48A2-A218-CA5B99442C1C}"/>
              </a:ext>
            </a:extLst>
          </p:cNvPr>
          <p:cNvCxnSpPr>
            <a:cxnSpLocks/>
          </p:cNvCxnSpPr>
          <p:nvPr/>
        </p:nvCxnSpPr>
        <p:spPr>
          <a:xfrm>
            <a:off x="83575" y="6626524"/>
            <a:ext cx="10225549" cy="0"/>
          </a:xfrm>
          <a:prstGeom prst="line">
            <a:avLst/>
          </a:prstGeom>
          <a:ln>
            <a:solidFill>
              <a:srgbClr val="F7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642150-DF65-4222-BF91-B4D102ACAA73}"/>
              </a:ext>
            </a:extLst>
          </p:cNvPr>
          <p:cNvSpPr txBox="1"/>
          <p:nvPr/>
        </p:nvSpPr>
        <p:spPr>
          <a:xfrm>
            <a:off x="598477" y="6785687"/>
            <a:ext cx="366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/>
              <a:t>Pone aquí una mensaje customizada.</a:t>
            </a:r>
            <a:r>
              <a:rPr lang="en-US" sz="1200" dirty="0"/>
              <a:t> </a:t>
            </a:r>
            <a:r>
              <a:rPr lang="en-US" sz="1200" dirty="0" err="1"/>
              <a:t>Fusce</a:t>
            </a:r>
            <a:r>
              <a:rPr lang="en-US" sz="1200" dirty="0"/>
              <a:t> </a:t>
            </a:r>
            <a:r>
              <a:rPr lang="en-US" sz="1200" dirty="0" err="1"/>
              <a:t>quis</a:t>
            </a:r>
            <a:r>
              <a:rPr lang="en-US" sz="1200" dirty="0"/>
              <a:t> </a:t>
            </a:r>
            <a:r>
              <a:rPr lang="en-US" sz="1200" dirty="0" err="1"/>
              <a:t>erat</a:t>
            </a:r>
            <a:r>
              <a:rPr lang="en-US" sz="1200" dirty="0"/>
              <a:t> a </a:t>
            </a:r>
            <a:r>
              <a:rPr lang="en-US" sz="1200" dirty="0" err="1"/>
              <a:t>neque</a:t>
            </a:r>
            <a:r>
              <a:rPr lang="en-US" sz="1200" dirty="0"/>
              <a:t> </a:t>
            </a:r>
            <a:r>
              <a:rPr lang="en-US" sz="1200" dirty="0" err="1"/>
              <a:t>finibus</a:t>
            </a:r>
            <a:r>
              <a:rPr lang="en-US" sz="1200" dirty="0"/>
              <a:t> auctor </a:t>
            </a:r>
            <a:r>
              <a:rPr lang="en-US" sz="1200" dirty="0" err="1"/>
              <a:t>eget</a:t>
            </a:r>
            <a:r>
              <a:rPr lang="en-US" sz="1200" dirty="0"/>
              <a:t> id dui. </a:t>
            </a:r>
            <a:r>
              <a:rPr lang="en-US" sz="1200" dirty="0" err="1"/>
              <a:t>Aliquam</a:t>
            </a:r>
            <a:r>
              <a:rPr lang="en-US" sz="1200" dirty="0"/>
              <a:t> </a:t>
            </a:r>
            <a:r>
              <a:rPr lang="en-US" sz="1200" dirty="0" err="1"/>
              <a:t>molestie</a:t>
            </a:r>
            <a:r>
              <a:rPr lang="en-US" sz="1200" dirty="0"/>
              <a:t> et </a:t>
            </a:r>
            <a:r>
              <a:rPr lang="en-US" sz="1200" dirty="0" err="1"/>
              <a:t>justo</a:t>
            </a:r>
            <a:r>
              <a:rPr lang="en-US" sz="1200" dirty="0"/>
              <a:t> vel </a:t>
            </a:r>
            <a:r>
              <a:rPr lang="en-US" sz="1200" dirty="0" err="1"/>
              <a:t>sagittis</a:t>
            </a:r>
            <a:r>
              <a:rPr lang="en-US" sz="1200" dirty="0"/>
              <a:t>. Sed semper mi et dolor fermentum </a:t>
            </a:r>
            <a:r>
              <a:rPr lang="en-US" sz="1200" dirty="0" err="1"/>
              <a:t>sodales</a:t>
            </a:r>
            <a:r>
              <a:rPr lang="en-US" sz="1200" dirty="0"/>
              <a:t>. </a:t>
            </a:r>
            <a:r>
              <a:rPr lang="en-US" sz="1200" dirty="0" err="1"/>
              <a:t>Quisque</a:t>
            </a:r>
            <a:r>
              <a:rPr lang="en-US" sz="1200" dirty="0"/>
              <a:t> </a:t>
            </a:r>
            <a:r>
              <a:rPr lang="en-US" sz="1200" dirty="0" err="1"/>
              <a:t>eu</a:t>
            </a:r>
            <a:r>
              <a:rPr lang="en-US" sz="1200" dirty="0"/>
              <a:t> </a:t>
            </a:r>
            <a:r>
              <a:rPr lang="en-US" sz="1200" dirty="0" err="1"/>
              <a:t>nunc</a:t>
            </a:r>
            <a:r>
              <a:rPr lang="en-US" sz="1200" dirty="0"/>
              <a:t> dui.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1E95038-7F5F-4437-8C91-3DF298A80C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08" y="7061555"/>
            <a:ext cx="281541" cy="28154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7D264EA-2E72-45C0-A166-47271C2E7F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09" y="6761624"/>
            <a:ext cx="281541" cy="28154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8D4461F-E5C9-493A-805D-FD0CB04C48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07" y="7361486"/>
            <a:ext cx="281541" cy="28154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42166A0-A553-4BD7-A9D7-5F502E4828BC}"/>
              </a:ext>
            </a:extLst>
          </p:cNvPr>
          <p:cNvSpPr txBox="1"/>
          <p:nvPr/>
        </p:nvSpPr>
        <p:spPr>
          <a:xfrm>
            <a:off x="6802901" y="7359309"/>
            <a:ext cx="325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correo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419" sz="1200" dirty="0">
                <a:solidFill>
                  <a:schemeClr val="bg1">
                    <a:lumMod val="50000"/>
                  </a:schemeClr>
                </a:solidFill>
              </a:rPr>
              <a:t>electrónico</a:t>
            </a:r>
            <a:endParaRPr lang="es-419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810D2C-2905-4648-A00C-EC95D63015AE}"/>
              </a:ext>
            </a:extLst>
          </p:cNvPr>
          <p:cNvSpPr txBox="1"/>
          <p:nvPr/>
        </p:nvSpPr>
        <p:spPr>
          <a:xfrm>
            <a:off x="6802901" y="7067633"/>
            <a:ext cx="3257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solidFill>
                  <a:schemeClr val="bg1">
                    <a:lumMod val="50000"/>
                  </a:schemeClr>
                </a:solidFill>
              </a:rPr>
              <a:t>Su numero de teléfono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97465A-F782-4A09-998E-3D4A447687BA}"/>
              </a:ext>
            </a:extLst>
          </p:cNvPr>
          <p:cNvSpPr/>
          <p:nvPr/>
        </p:nvSpPr>
        <p:spPr>
          <a:xfrm>
            <a:off x="7762875" y="2618348"/>
            <a:ext cx="4953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22F0A-0DFE-4132-9D74-A4442D9ED8EF}"/>
              </a:ext>
            </a:extLst>
          </p:cNvPr>
          <p:cNvSpPr txBox="1"/>
          <p:nvPr/>
        </p:nvSpPr>
        <p:spPr>
          <a:xfrm>
            <a:off x="4313950" y="900913"/>
            <a:ext cx="1490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/>
              <a:t>Ve el horario de carga para su(s) estudiante(s) para cualquier día del a</a:t>
            </a:r>
            <a:r>
              <a:rPr lang="es-419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lang="es-419" sz="1400" b="1" dirty="0"/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52039-F181-4349-9C1C-47C1411CED28}"/>
              </a:ext>
            </a:extLst>
          </p:cNvPr>
          <p:cNvSpPr txBox="1"/>
          <p:nvPr/>
        </p:nvSpPr>
        <p:spPr>
          <a:xfrm>
            <a:off x="8624431" y="686087"/>
            <a:ext cx="1532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/>
              <a:t>Recibe anuncios de asistencia y GeoAlerts en tiempo real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DC5B6-E9E1-4461-BF73-74E473BB39DC}"/>
              </a:ext>
            </a:extLst>
          </p:cNvPr>
          <p:cNvSpPr txBox="1"/>
          <p:nvPr/>
        </p:nvSpPr>
        <p:spPr>
          <a:xfrm>
            <a:off x="4380231" y="2475328"/>
            <a:ext cx="143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3D03E1-52F2-472D-A0C4-B7760289CD20}"/>
              </a:ext>
            </a:extLst>
          </p:cNvPr>
          <p:cNvSpPr txBox="1"/>
          <p:nvPr/>
        </p:nvSpPr>
        <p:spPr>
          <a:xfrm>
            <a:off x="4384051" y="2714653"/>
            <a:ext cx="14721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/>
              <a:t>Datos del vehículo, la ruta, y la parada, incluso transferencias y sitios alternativos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36DF0-6A69-4189-BC0C-0218C2F6BFA9}"/>
              </a:ext>
            </a:extLst>
          </p:cNvPr>
          <p:cNvSpPr txBox="1"/>
          <p:nvPr/>
        </p:nvSpPr>
        <p:spPr>
          <a:xfrm>
            <a:off x="4355982" y="4513466"/>
            <a:ext cx="15681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419" sz="1400" b="1" dirty="0"/>
              <a:t>Accede anuncios, formularios, y mensajes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F1839-6B5C-4918-841E-DEDE3CE66E97}"/>
              </a:ext>
            </a:extLst>
          </p:cNvPr>
          <p:cNvSpPr txBox="1"/>
          <p:nvPr/>
        </p:nvSpPr>
        <p:spPr>
          <a:xfrm>
            <a:off x="8632981" y="2668747"/>
            <a:ext cx="1523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b="1" dirty="0"/>
              <a:t>Ve anuncios anteriores de asistencia y GeoAlerts en el registro de su(s) estudiante(s)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4769F2-1CB2-475D-B90B-5688CD2232C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804124" y="1279091"/>
            <a:ext cx="788883" cy="2065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F7D58B-E3EF-4A78-B13B-3770C531B7C0}"/>
              </a:ext>
            </a:extLst>
          </p:cNvPr>
          <p:cNvCxnSpPr>
            <a:cxnSpLocks/>
          </p:cNvCxnSpPr>
          <p:nvPr/>
        </p:nvCxnSpPr>
        <p:spPr>
          <a:xfrm flipV="1">
            <a:off x="5646887" y="2965710"/>
            <a:ext cx="577993" cy="5804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938CB6E-E09E-48B8-9594-6FC5ECD5F7D9}"/>
              </a:ext>
            </a:extLst>
          </p:cNvPr>
          <p:cNvCxnSpPr>
            <a:cxnSpLocks/>
          </p:cNvCxnSpPr>
          <p:nvPr/>
        </p:nvCxnSpPr>
        <p:spPr>
          <a:xfrm>
            <a:off x="5804123" y="4871659"/>
            <a:ext cx="1070425" cy="1827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2F46A4F-4607-4D0E-B43C-241090608405}"/>
              </a:ext>
            </a:extLst>
          </p:cNvPr>
          <p:cNvCxnSpPr>
            <a:cxnSpLocks/>
          </p:cNvCxnSpPr>
          <p:nvPr/>
        </p:nvCxnSpPr>
        <p:spPr>
          <a:xfrm flipH="1" flipV="1">
            <a:off x="7360051" y="2285908"/>
            <a:ext cx="1212861" cy="5228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87335D-2BA3-488B-8F55-38089CBF0D76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8023383" y="918397"/>
            <a:ext cx="601048" cy="2447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2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2E7088-D965-4420-B013-09FE6624A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969" y="1721860"/>
            <a:ext cx="1980210" cy="4278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18A0F6-B537-4F2D-922F-3667B798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9508" y="1605944"/>
            <a:ext cx="21796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B37A63A-B484-444A-9E4B-6E0382D81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0506" y="1692581"/>
            <a:ext cx="1982107" cy="42897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1E84D1-F905-4FD9-A781-92632662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5156" y="1605944"/>
            <a:ext cx="21796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B85C2-3C15-4488-AF59-B670BD82F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08" y="1725303"/>
            <a:ext cx="1981213" cy="4287843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CFFDE00-48B0-4EA1-8FB6-874361FC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8346" y="1614284"/>
            <a:ext cx="21796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1B2EC4-B061-4EDF-B45D-D3A573BF8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87719"/>
              </p:ext>
            </p:extLst>
          </p:nvPr>
        </p:nvGraphicFramePr>
        <p:xfrm>
          <a:off x="173994" y="6346331"/>
          <a:ext cx="10015212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554">
                  <a:extLst>
                    <a:ext uri="{9D8B030D-6E8A-4147-A177-3AD203B41FA5}">
                      <a16:colId xmlns:a16="http://schemas.microsoft.com/office/drawing/2014/main" val="2213630506"/>
                    </a:ext>
                  </a:extLst>
                </a:gridCol>
                <a:gridCol w="2576052">
                  <a:extLst>
                    <a:ext uri="{9D8B030D-6E8A-4147-A177-3AD203B41FA5}">
                      <a16:colId xmlns:a16="http://schemas.microsoft.com/office/drawing/2014/main" val="40765875"/>
                    </a:ext>
                  </a:extLst>
                </a:gridCol>
                <a:gridCol w="2684206">
                  <a:extLst>
                    <a:ext uri="{9D8B030D-6E8A-4147-A177-3AD203B41FA5}">
                      <a16:colId xmlns:a16="http://schemas.microsoft.com/office/drawing/2014/main" val="3200133370"/>
                    </a:ext>
                  </a:extLst>
                </a:gridCol>
                <a:gridCol w="2323400">
                  <a:extLst>
                    <a:ext uri="{9D8B030D-6E8A-4147-A177-3AD203B41FA5}">
                      <a16:colId xmlns:a16="http://schemas.microsoft.com/office/drawing/2014/main" val="4230030934"/>
                    </a:ext>
                  </a:extLst>
                </a:gridCol>
              </a:tblGrid>
              <a:tr h="1231689">
                <a:tc>
                  <a:txBody>
                    <a:bodyPr/>
                    <a:lstStyle/>
                    <a:p>
                      <a:pPr marL="0" marR="0" lvl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Toca el </a:t>
                      </a:r>
                      <a:r>
                        <a:rPr lang="es-419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ícono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GeoAlert y selecciona la opción para añadir un GeoAlert del menú</a:t>
                      </a:r>
                      <a:endParaRPr lang="es-419" sz="16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Pone el nombre a la zona de GeoAlert y toca “Guardar”</a:t>
                      </a:r>
                    </a:p>
                    <a:p>
                      <a:pPr algn="ctr"/>
                      <a:endParaRPr lang="es-419" sz="18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Toca el centro de la zona de GeoAlert, utiliza el deslizador para determinar su tamaño, y selecciona cuando quería usted recibir anuncios</a:t>
                      </a:r>
                      <a:endParaRPr lang="es-419" sz="18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1005840" rtl="0" eaLnBrk="1" latinLnBrk="0" hangingPunct="1"/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Recibe anuncios y ve GeoAlerts en el registro de su estudiante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0490954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3A9EAF11-1BCD-49EA-90CB-F26843DE43F6}"/>
              </a:ext>
            </a:extLst>
          </p:cNvPr>
          <p:cNvGrpSpPr>
            <a:grpSpLocks noChangeAspect="1"/>
          </p:cNvGrpSpPr>
          <p:nvPr/>
        </p:nvGrpSpPr>
        <p:grpSpPr>
          <a:xfrm>
            <a:off x="173994" y="1614284"/>
            <a:ext cx="2179698" cy="4572000"/>
            <a:chOff x="661818" y="1721794"/>
            <a:chExt cx="2579802" cy="5411237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960648E6-A49E-4661-9E93-FEB0EA79B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77" y="1814280"/>
              <a:ext cx="2344885" cy="5074920"/>
            </a:xfrm>
            <a:prstGeom prst="rect">
              <a:avLst/>
            </a:prstGeom>
          </p:spPr>
        </p:pic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4A265ED4-78CB-4358-9693-F3FDDA782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1818" y="1721794"/>
              <a:ext cx="2579802" cy="541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74F7B6-E476-46C7-B2A3-8789BE845AD5}"/>
              </a:ext>
            </a:extLst>
          </p:cNvPr>
          <p:cNvCxnSpPr>
            <a:cxnSpLocks/>
          </p:cNvCxnSpPr>
          <p:nvPr/>
        </p:nvCxnSpPr>
        <p:spPr>
          <a:xfrm>
            <a:off x="1350560" y="4866176"/>
            <a:ext cx="498279" cy="66724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9C8D86-1D2D-4226-AE8F-0E3B0FD0E2B9}"/>
              </a:ext>
            </a:extLst>
          </p:cNvPr>
          <p:cNvCxnSpPr>
            <a:cxnSpLocks/>
          </p:cNvCxnSpPr>
          <p:nvPr/>
        </p:nvCxnSpPr>
        <p:spPr>
          <a:xfrm flipH="1">
            <a:off x="4350247" y="2319230"/>
            <a:ext cx="280353" cy="6066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35DAA0-2A91-4990-AF4C-1865B6286364}"/>
              </a:ext>
            </a:extLst>
          </p:cNvPr>
          <p:cNvCxnSpPr>
            <a:cxnSpLocks/>
          </p:cNvCxnSpPr>
          <p:nvPr/>
        </p:nvCxnSpPr>
        <p:spPr>
          <a:xfrm>
            <a:off x="6062017" y="4246074"/>
            <a:ext cx="397719" cy="5109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822D0C8-8E8A-4B78-9AFB-8C4D6D62E7BD}"/>
              </a:ext>
            </a:extLst>
          </p:cNvPr>
          <p:cNvSpPr txBox="1"/>
          <p:nvPr/>
        </p:nvSpPr>
        <p:spPr>
          <a:xfrm>
            <a:off x="4042323" y="570993"/>
            <a:ext cx="618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b="1" dirty="0"/>
              <a:t>Con GeoAlerts, determina usted zonas de notificación en el mapa para recibir anuncios de GeoAlert cuando el vehículo llegue a la zona, o la salga. </a:t>
            </a:r>
            <a:endParaRPr lang="es-419" sz="1600" dirty="0"/>
          </a:p>
        </p:txBody>
      </p:sp>
      <p:pic>
        <p:nvPicPr>
          <p:cNvPr id="24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0635A6C-CDC7-4673-9976-F7D71193A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" y="252920"/>
            <a:ext cx="3001154" cy="117545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C277DB-A911-46E8-89A7-D2D21C3B4D78}"/>
              </a:ext>
            </a:extLst>
          </p:cNvPr>
          <p:cNvCxnSpPr>
            <a:cxnSpLocks/>
          </p:cNvCxnSpPr>
          <p:nvPr/>
        </p:nvCxnSpPr>
        <p:spPr>
          <a:xfrm flipH="1" flipV="1">
            <a:off x="9591686" y="2336614"/>
            <a:ext cx="498278" cy="5719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2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DC99BF-39A6-488D-B661-735181472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717" y="1711773"/>
            <a:ext cx="1985765" cy="429423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CFFDE00-48B0-4EA1-8FB6-874361FC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1751" y="1600200"/>
            <a:ext cx="21796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502FDD-1047-4DED-8C35-6E7C3AD78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219" y="1710051"/>
            <a:ext cx="1985758" cy="4297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1E84D1-F905-4FD9-A781-92632662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9518" y="1600200"/>
            <a:ext cx="21796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80941D-B924-482B-8BF3-7CDFBDC7B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0954" y="1679671"/>
            <a:ext cx="1985758" cy="4297680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4A265ED4-78CB-4358-9693-F3FDDA78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3984" y="1600200"/>
            <a:ext cx="21796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1B2EC4-B061-4EDF-B45D-D3A573BF8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09608"/>
              </p:ext>
            </p:extLst>
          </p:nvPr>
        </p:nvGraphicFramePr>
        <p:xfrm>
          <a:off x="924232" y="6371393"/>
          <a:ext cx="8475407" cy="1231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684">
                  <a:extLst>
                    <a:ext uri="{9D8B030D-6E8A-4147-A177-3AD203B41FA5}">
                      <a16:colId xmlns:a16="http://schemas.microsoft.com/office/drawing/2014/main" val="2213630506"/>
                    </a:ext>
                  </a:extLst>
                </a:gridCol>
                <a:gridCol w="2723536">
                  <a:extLst>
                    <a:ext uri="{9D8B030D-6E8A-4147-A177-3AD203B41FA5}">
                      <a16:colId xmlns:a16="http://schemas.microsoft.com/office/drawing/2014/main" val="40765875"/>
                    </a:ext>
                  </a:extLst>
                </a:gridCol>
                <a:gridCol w="2861187">
                  <a:extLst>
                    <a:ext uri="{9D8B030D-6E8A-4147-A177-3AD203B41FA5}">
                      <a16:colId xmlns:a16="http://schemas.microsoft.com/office/drawing/2014/main" val="3200133370"/>
                    </a:ext>
                  </a:extLst>
                </a:gridCol>
              </a:tblGrid>
              <a:tr h="1231689">
                <a:tc>
                  <a:txBody>
                    <a:bodyPr/>
                    <a:lstStyle/>
                    <a:p>
                      <a:pPr marL="0" marR="0" lvl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Toca Stoppy para ver mensajes, leer anuncios, y entregar formularios</a:t>
                      </a:r>
                      <a:endParaRPr lang="es-419" sz="16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Mensajes que no ha leído tienen un </a:t>
                      </a:r>
                      <a:r>
                        <a:rPr lang="es-419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ícono</a:t>
                      </a:r>
                      <a:r>
                        <a:rPr lang="es-419" sz="16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rojo</a:t>
                      </a:r>
                    </a:p>
                    <a:p>
                      <a:pPr algn="ctr"/>
                      <a:endParaRPr lang="es-419" sz="18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Firma y entrega formularios por Stopfinder</a:t>
                      </a:r>
                    </a:p>
                    <a:p>
                      <a:pPr algn="ctr"/>
                      <a:endParaRPr lang="es-419" sz="18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0490954"/>
                  </a:ext>
                </a:extLst>
              </a:tr>
            </a:tbl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35DAA0-2A91-4990-AF4C-1865B6286364}"/>
              </a:ext>
            </a:extLst>
          </p:cNvPr>
          <p:cNvCxnSpPr>
            <a:cxnSpLocks/>
          </p:cNvCxnSpPr>
          <p:nvPr/>
        </p:nvCxnSpPr>
        <p:spPr>
          <a:xfrm flipH="1">
            <a:off x="8685316" y="3687097"/>
            <a:ext cx="443321" cy="6610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822D0C8-8E8A-4B78-9AFB-8C4D6D62E7BD}"/>
              </a:ext>
            </a:extLst>
          </p:cNvPr>
          <p:cNvSpPr txBox="1"/>
          <p:nvPr/>
        </p:nvSpPr>
        <p:spPr>
          <a:xfrm>
            <a:off x="4042323" y="570993"/>
            <a:ext cx="618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b="1" dirty="0"/>
              <a:t>Comunicación segura por el Centro de Mensajes de </a:t>
            </a:r>
            <a:r>
              <a:rPr lang="es-419" sz="1600" b="1" dirty="0" err="1"/>
              <a:t>Stopfinder</a:t>
            </a:r>
            <a:r>
              <a:rPr lang="es-419" sz="1600" b="1" dirty="0"/>
              <a:t>. Ve anuncios, respuestas de mensajes, y formularios. </a:t>
            </a:r>
            <a:endParaRPr lang="es-419" sz="1600" dirty="0"/>
          </a:p>
        </p:txBody>
      </p:sp>
      <p:pic>
        <p:nvPicPr>
          <p:cNvPr id="24" name="Picture 2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0635A6C-CDC7-4673-9976-F7D71193A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" y="252920"/>
            <a:ext cx="3001154" cy="1175452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9C8D86-1D2D-4226-AE8F-0E3B0FD0E2B9}"/>
              </a:ext>
            </a:extLst>
          </p:cNvPr>
          <p:cNvCxnSpPr>
            <a:cxnSpLocks/>
          </p:cNvCxnSpPr>
          <p:nvPr/>
        </p:nvCxnSpPr>
        <p:spPr>
          <a:xfrm>
            <a:off x="1997294" y="4939633"/>
            <a:ext cx="297624" cy="4974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glow rad="762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84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318</Words>
  <Application>Microsoft Office PowerPoint</Application>
  <PresentationFormat>Custom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Reagan Bodine</dc:creator>
  <cp:lastModifiedBy>Elizabeth Chauhan</cp:lastModifiedBy>
  <cp:revision>136</cp:revision>
  <cp:lastPrinted>2019-09-10T15:30:51Z</cp:lastPrinted>
  <dcterms:created xsi:type="dcterms:W3CDTF">2019-09-09T13:10:28Z</dcterms:created>
  <dcterms:modified xsi:type="dcterms:W3CDTF">2021-08-16T17:34:48Z</dcterms:modified>
</cp:coreProperties>
</file>